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60"/>
  </p:normalViewPr>
  <p:slideViewPr>
    <p:cSldViewPr snapToGrid="0">
      <p:cViewPr varScale="1">
        <p:scale>
          <a:sx n="60" d="100"/>
          <a:sy n="60" d="100"/>
        </p:scale>
        <p:origin x="7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524C75-A550-0077-46C6-06EAAA799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78423FA-07CA-FDC1-6A69-BE1DCC7DA1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E9B40B4-D405-6766-625D-2A5362999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5F0B5-D720-4756-BFBF-70F5CAB63702}" type="datetimeFigureOut">
              <a:rPr lang="es-ES" smtClean="0"/>
              <a:t>22/11/2023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BB3946B-3FA3-D4FD-B83C-917F23160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A9AE15C-0618-030D-8015-1029B2614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27E79-D8D9-4579-AD8B-A8B03F78A39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4194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00918B-AD2D-9FCE-2951-3B08A78C7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73671B5-E28B-3604-C4A5-AD2296E6B1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1F5280-2578-952C-3858-261B280FF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5F0B5-D720-4756-BFBF-70F5CAB63702}" type="datetimeFigureOut">
              <a:rPr lang="es-ES" smtClean="0"/>
              <a:t>22/11/2023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70CA33C-246B-6915-1BEF-F65F1EDFA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BF81BBC-B119-4B84-F8B7-CFBEE358A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27E79-D8D9-4579-AD8B-A8B03F78A39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4278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78F5B3-F1EC-665F-9CE6-ABE64EC90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78032DA-9A9E-F2DD-DF6F-8F1F45BF3B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02802C-5824-E39F-78CF-889A06D8C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5F0B5-D720-4756-BFBF-70F5CAB63702}" type="datetimeFigureOut">
              <a:rPr lang="es-ES" smtClean="0"/>
              <a:t>22/11/2023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C3F220A-C014-1146-405F-D8E05D12B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53BF1D2-6946-DDF0-9D49-DBCE4DFDE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27E79-D8D9-4579-AD8B-A8B03F78A39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9226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553207-7BE6-C8BC-65D0-8D9ADBFDB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D22F33D-E0F6-B803-55B7-9599115019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0111F19-002F-0BD3-33A3-2512970BF7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527423A-577D-26BF-455F-DD5EFACEB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5F0B5-D720-4756-BFBF-70F5CAB63702}" type="datetimeFigureOut">
              <a:rPr lang="es-ES" smtClean="0"/>
              <a:t>22/11/2023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66F3CAE-4715-B52D-20A3-7BE4ADD54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6B80C4B-513E-9F44-F8E2-856184ACD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27E79-D8D9-4579-AD8B-A8B03F78A39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6063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FFA802-20F4-4164-A3D6-2DE12E701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1CD77C0-99A9-2FC2-847E-3FB21C0E5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A74D74A-C3C7-794F-8D2D-49ED840D3F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C1152F1-2C71-C264-7514-DB21D7FB49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9428C80-FF15-3C5F-F139-31B67C7DCB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2B36693D-7963-2D7A-A146-9BF29A3E0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5F0B5-D720-4756-BFBF-70F5CAB63702}" type="datetimeFigureOut">
              <a:rPr lang="es-ES" smtClean="0"/>
              <a:t>22/11/2023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3D021C1-F90F-0F95-CA80-F6C9D8B48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F4EB1B1-43F0-2B76-F174-673C0C2E41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27E79-D8D9-4579-AD8B-A8B03F78A39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6741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7B96DA-7862-8DE5-B24B-A6AD7AA61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07A612C-0535-3A1B-09D1-893830269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5F0B5-D720-4756-BFBF-70F5CAB63702}" type="datetimeFigureOut">
              <a:rPr lang="es-ES" smtClean="0"/>
              <a:t>22/11/2023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B71B26A-C775-4F91-2E42-CC8B4250F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077B5A6-091F-0CD2-1B18-7247AFCB3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27E79-D8D9-4579-AD8B-A8B03F78A39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305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796191C-D7E5-BBE4-41CA-F1E97431A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5F0B5-D720-4756-BFBF-70F5CAB63702}" type="datetimeFigureOut">
              <a:rPr lang="es-ES" smtClean="0"/>
              <a:t>22/11/2023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CC25F50-6736-B06B-E187-7CB03E889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57FA5B2-E3FF-1099-B6B4-F213883CB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27E79-D8D9-4579-AD8B-A8B03F78A39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05443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16D807-7D29-FA65-EBCB-7058E426F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7B32C10-71CD-9ECE-1181-A5C0B9BF74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D2011F9-B2CC-0B2B-59F0-60F8AA9063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903FDAD-F98A-949B-CAAE-75281B413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5F0B5-D720-4756-BFBF-70F5CAB63702}" type="datetimeFigureOut">
              <a:rPr lang="es-ES" smtClean="0"/>
              <a:t>22/11/2023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CE79B54-C015-1E0A-AEE2-B68B12304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442DDE8-36C3-ED7E-4C20-1E10BCE5C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27E79-D8D9-4579-AD8B-A8B03F78A39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2242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DC7082-41A6-B5AD-F6DC-63A3895EE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5BD4F90-47AB-1C42-D141-066FC877D2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23C5E41-7240-59A8-ADE7-4CC3C022FC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F7B0A83-175B-6194-8844-7D14F0011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5F0B5-D720-4756-BFBF-70F5CAB63702}" type="datetimeFigureOut">
              <a:rPr lang="es-ES" smtClean="0"/>
              <a:t>22/11/2023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A762B27-0067-C1A1-1D65-24FC502B8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2F0FCA1-E3A0-A301-1031-DFD684073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27E79-D8D9-4579-AD8B-A8B03F78A39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3587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247E78-3ABC-D2FE-BE78-EE0104A12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F478167-707B-F8EA-6E86-FBAD03874A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3C39A4-8F53-BB5E-790B-F1D9736CB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5F0B5-D720-4756-BFBF-70F5CAB63702}" type="datetimeFigureOut">
              <a:rPr lang="es-ES" smtClean="0"/>
              <a:t>22/11/2023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4A4B54E-D2D1-0D50-9399-5E5C27868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DA152B1-4E8F-FA52-06EF-E80F5985E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27E79-D8D9-4579-AD8B-A8B03F78A39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0817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C2EB9EF-72DE-F601-D874-638A87080C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47B265C-9F9E-E98C-F25F-C3901C096A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EE2D944-FA89-B473-6B14-D7E74BA71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5F0B5-D720-4756-BFBF-70F5CAB63702}" type="datetimeFigureOut">
              <a:rPr lang="es-ES" smtClean="0"/>
              <a:t>22/11/2023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7F0BC3-AEA2-7808-C8C2-C2473B158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07B9D4-B9E7-9E42-10A9-13698F38D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27E79-D8D9-4579-AD8B-A8B03F78A39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2730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84DE9D6-DB75-BCCE-9871-68DE5DCA4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E8F8D59-BF8D-737E-2C4A-413015FC9F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EF861F8-1097-D013-81A0-7123AC287B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F5F0B5-D720-4756-BFBF-70F5CAB63702}" type="datetimeFigureOut">
              <a:rPr lang="es-ES" smtClean="0"/>
              <a:t>22/11/2023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7028C24-D471-9C32-96BD-67F30D1A6D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E57DEDE-1903-891E-A0DE-B699624F61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327E79-D8D9-4579-AD8B-A8B03F78A39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7732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upo 18">
            <a:extLst>
              <a:ext uri="{FF2B5EF4-FFF2-40B4-BE49-F238E27FC236}">
                <a16:creationId xmlns:a16="http://schemas.microsoft.com/office/drawing/2014/main" id="{1CF02C1F-DB30-C524-84E3-71916C2EEB31}"/>
              </a:ext>
            </a:extLst>
          </p:cNvPr>
          <p:cNvGrpSpPr/>
          <p:nvPr/>
        </p:nvGrpSpPr>
        <p:grpSpPr>
          <a:xfrm>
            <a:off x="4179738" y="42358"/>
            <a:ext cx="6113996" cy="6769634"/>
            <a:chOff x="3185134" y="10274"/>
            <a:chExt cx="6113996" cy="6769634"/>
          </a:xfrm>
        </p:grpSpPr>
        <p:pic>
          <p:nvPicPr>
            <p:cNvPr id="5" name="Imagen 4" descr="Diagrama&#10;&#10;Descripción generada automáticamente">
              <a:extLst>
                <a:ext uri="{FF2B5EF4-FFF2-40B4-BE49-F238E27FC236}">
                  <a16:creationId xmlns:a16="http://schemas.microsoft.com/office/drawing/2014/main" id="{C4EE43D1-F091-D3A0-C29D-682F17BADF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289"/>
            <a:stretch/>
          </p:blipFill>
          <p:spPr>
            <a:xfrm>
              <a:off x="3185134" y="10274"/>
              <a:ext cx="5821732" cy="6769634"/>
            </a:xfrm>
            <a:prstGeom prst="rect">
              <a:avLst/>
            </a:prstGeom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437F5C85-1369-61E7-E708-ED10B24804F6}"/>
                </a:ext>
              </a:extLst>
            </p:cNvPr>
            <p:cNvSpPr txBox="1"/>
            <p:nvPr/>
          </p:nvSpPr>
          <p:spPr>
            <a:xfrm>
              <a:off x="4741177" y="15368"/>
              <a:ext cx="1706906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0" rIns="0" bIns="0" rtlCol="0">
              <a:spAutoFit/>
            </a:bodyPr>
            <a:lstStyle/>
            <a:p>
              <a:r>
                <a:rPr lang="es-E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Prueba de equilibrio</a:t>
              </a:r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9CBF901D-8B22-24BE-1C08-4B9693DD36F0}"/>
                </a:ext>
              </a:extLst>
            </p:cNvPr>
            <p:cNvSpPr txBox="1"/>
            <p:nvPr/>
          </p:nvSpPr>
          <p:spPr>
            <a:xfrm>
              <a:off x="4388762" y="375237"/>
              <a:ext cx="2257927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0" rIns="0" bIns="0" rtlCol="0">
              <a:spAutoFit/>
            </a:bodyPr>
            <a:lstStyle/>
            <a:p>
              <a:pPr algn="ctr"/>
              <a:r>
                <a:rPr lang="es-E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Posición paralela</a:t>
              </a:r>
            </a:p>
            <a:p>
              <a:pPr algn="ctr"/>
              <a:r>
                <a:rPr lang="es-ES" sz="1100" dirty="0">
                  <a:latin typeface="Arial" panose="020B0604020202020204" pitchFamily="34" charset="0"/>
                  <a:cs typeface="Arial" panose="020B0604020202020204" pitchFamily="34" charset="0"/>
                </a:rPr>
                <a:t>Pies juntos paralelos por 10 </a:t>
              </a:r>
              <a:r>
                <a:rPr lang="es-ES" sz="1100" dirty="0" err="1">
                  <a:latin typeface="Arial" panose="020B0604020202020204" pitchFamily="34" charset="0"/>
                  <a:cs typeface="Arial" panose="020B0604020202020204" pitchFamily="34" charset="0"/>
                </a:rPr>
                <a:t>seg</a:t>
              </a:r>
              <a:endParaRPr lang="es-E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8D3BD30D-FC49-3FC6-1968-CF0ADF6D03AB}"/>
                </a:ext>
              </a:extLst>
            </p:cNvPr>
            <p:cNvSpPr txBox="1"/>
            <p:nvPr/>
          </p:nvSpPr>
          <p:spPr>
            <a:xfrm>
              <a:off x="4381077" y="1219200"/>
              <a:ext cx="2257927" cy="5078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0" rIns="0" bIns="0" rtlCol="0">
              <a:spAutoFit/>
            </a:bodyPr>
            <a:lstStyle/>
            <a:p>
              <a:pPr algn="ctr"/>
              <a:r>
                <a:rPr lang="es-ES" sz="1100" b="1" dirty="0">
                  <a:latin typeface="Arial" panose="020B0604020202020204" pitchFamily="34" charset="0"/>
                  <a:cs typeface="Arial" panose="020B0604020202020204" pitchFamily="34" charset="0"/>
                </a:rPr>
                <a:t>Posición </a:t>
              </a:r>
              <a:r>
                <a:rPr lang="es-ES" sz="11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semi-tándem</a:t>
              </a:r>
              <a:endParaRPr lang="es-ES" sz="11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s-ES" sz="1100" dirty="0">
                  <a:latin typeface="Arial" panose="020B0604020202020204" pitchFamily="34" charset="0"/>
                  <a:cs typeface="Arial" panose="020B0604020202020204" pitchFamily="34" charset="0"/>
                </a:rPr>
                <a:t>El talón de un pie contra el lado del primer dedo del otro pie por 10 </a:t>
              </a:r>
              <a:r>
                <a:rPr lang="es-ES" sz="1100" dirty="0" err="1">
                  <a:latin typeface="Arial" panose="020B0604020202020204" pitchFamily="34" charset="0"/>
                  <a:cs typeface="Arial" panose="020B0604020202020204" pitchFamily="34" charset="0"/>
                </a:rPr>
                <a:t>seg</a:t>
              </a:r>
              <a:endParaRPr lang="es-E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5C8822B7-FABB-741D-0F6F-21D641B04DB8}"/>
                </a:ext>
              </a:extLst>
            </p:cNvPr>
            <p:cNvSpPr txBox="1"/>
            <p:nvPr/>
          </p:nvSpPr>
          <p:spPr>
            <a:xfrm>
              <a:off x="5628157" y="896678"/>
              <a:ext cx="935685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0" rIns="0" bIns="0" rtlCol="0">
              <a:spAutoFit/>
            </a:bodyPr>
            <a:lstStyle/>
            <a:p>
              <a:r>
                <a:rPr lang="es-ES" sz="1000" dirty="0">
                  <a:latin typeface="Arial" panose="020B0604020202020204" pitchFamily="34" charset="0"/>
                  <a:cs typeface="Arial" panose="020B0604020202020204" pitchFamily="34" charset="0"/>
                </a:rPr>
                <a:t>10 </a:t>
              </a:r>
              <a:r>
                <a:rPr lang="es-E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seg</a:t>
              </a:r>
              <a:r>
                <a:rPr lang="es-ES" sz="1000" dirty="0">
                  <a:latin typeface="Arial" panose="020B0604020202020204" pitchFamily="34" charset="0"/>
                  <a:cs typeface="Arial" panose="020B0604020202020204" pitchFamily="34" charset="0"/>
                </a:rPr>
                <a:t> (1 </a:t>
              </a:r>
              <a:r>
                <a:rPr lang="es-E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pto</a:t>
              </a:r>
              <a:r>
                <a:rPr lang="es-ES" sz="1000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0779425F-D0A5-3DA9-EF7A-8479C44F9036}"/>
                </a:ext>
              </a:extLst>
            </p:cNvPr>
            <p:cNvSpPr txBox="1"/>
            <p:nvPr/>
          </p:nvSpPr>
          <p:spPr>
            <a:xfrm>
              <a:off x="5642244" y="1895665"/>
              <a:ext cx="1004445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0" rIns="0" bIns="0" rtlCol="0">
              <a:spAutoFit/>
            </a:bodyPr>
            <a:lstStyle/>
            <a:p>
              <a:r>
                <a:rPr lang="es-ES" sz="1000" dirty="0">
                  <a:latin typeface="Arial" panose="020B0604020202020204" pitchFamily="34" charset="0"/>
                  <a:cs typeface="Arial" panose="020B0604020202020204" pitchFamily="34" charset="0"/>
                </a:rPr>
                <a:t>10 </a:t>
              </a:r>
              <a:r>
                <a:rPr lang="es-E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seg</a:t>
              </a:r>
              <a:r>
                <a:rPr lang="es-ES" sz="1000" dirty="0">
                  <a:latin typeface="Arial" panose="020B0604020202020204" pitchFamily="34" charset="0"/>
                  <a:cs typeface="Arial" panose="020B0604020202020204" pitchFamily="34" charset="0"/>
                </a:rPr>
                <a:t> (+1 </a:t>
              </a:r>
              <a:r>
                <a:rPr lang="es-E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pto</a:t>
              </a:r>
              <a:r>
                <a:rPr lang="es-ES" sz="1000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C4A57038-DEFA-C428-89F7-84C5DB5F21F7}"/>
                </a:ext>
              </a:extLst>
            </p:cNvPr>
            <p:cNvSpPr txBox="1"/>
            <p:nvPr/>
          </p:nvSpPr>
          <p:spPr>
            <a:xfrm>
              <a:off x="4305915" y="2134908"/>
              <a:ext cx="2432982" cy="534368"/>
            </a:xfrm>
            <a:prstGeom prst="rect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</a:ln>
          </p:spPr>
          <p:txBody>
            <a:bodyPr wrap="square" lIns="72000" tIns="36000" rIns="36000" bIns="36000" rtlCol="0">
              <a:spAutoFit/>
            </a:bodyPr>
            <a:lstStyle/>
            <a:p>
              <a:pPr algn="ctr"/>
              <a:r>
                <a:rPr lang="es-E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Posición tándem</a:t>
              </a:r>
            </a:p>
            <a:p>
              <a:pPr algn="ctr"/>
              <a:r>
                <a:rPr lang="es-ES" sz="1000" dirty="0">
                  <a:latin typeface="Arial" panose="020B0604020202020204" pitchFamily="34" charset="0"/>
                  <a:cs typeface="Arial" panose="020B0604020202020204" pitchFamily="34" charset="0"/>
                </a:rPr>
                <a:t>Pies alineados: el talón del pie tocando la punta de los dedos del otro</a:t>
              </a:r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2AA723CB-4005-0F97-6F03-D72FA79DC17B}"/>
                </a:ext>
              </a:extLst>
            </p:cNvPr>
            <p:cNvSpPr txBox="1"/>
            <p:nvPr/>
          </p:nvSpPr>
          <p:spPr>
            <a:xfrm>
              <a:off x="6822332" y="298293"/>
              <a:ext cx="1004445" cy="1384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0" rIns="0" bIns="0" rtlCol="0">
              <a:spAutoFit/>
            </a:bodyPr>
            <a:lstStyle/>
            <a:p>
              <a:r>
                <a:rPr lang="es-ES" sz="900" dirty="0">
                  <a:latin typeface="Arial" panose="020B0604020202020204" pitchFamily="34" charset="0"/>
                  <a:cs typeface="Arial" panose="020B0604020202020204" pitchFamily="34" charset="0"/>
                </a:rPr>
                <a:t>&lt;10 </a:t>
              </a:r>
              <a:r>
                <a:rPr lang="es-ES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seg</a:t>
              </a:r>
              <a:r>
                <a:rPr lang="es-ES" sz="900" dirty="0">
                  <a:latin typeface="Arial" panose="020B0604020202020204" pitchFamily="34" charset="0"/>
                  <a:cs typeface="Arial" panose="020B0604020202020204" pitchFamily="34" charset="0"/>
                </a:rPr>
                <a:t> (0 </a:t>
              </a:r>
              <a:r>
                <a:rPr lang="es-ES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pto</a:t>
              </a:r>
              <a:r>
                <a:rPr lang="es-ES" sz="900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8AF10012-18A0-C964-3E6A-70DAA795FE52}"/>
                </a:ext>
              </a:extLst>
            </p:cNvPr>
            <p:cNvSpPr txBox="1"/>
            <p:nvPr/>
          </p:nvSpPr>
          <p:spPr>
            <a:xfrm>
              <a:off x="6761950" y="1226885"/>
              <a:ext cx="891348" cy="1384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0" rIns="0" bIns="0" rtlCol="0">
              <a:spAutoFit/>
            </a:bodyPr>
            <a:lstStyle/>
            <a:p>
              <a:r>
                <a:rPr lang="es-ES" sz="900" dirty="0">
                  <a:latin typeface="Arial" panose="020B0604020202020204" pitchFamily="34" charset="0"/>
                  <a:cs typeface="Arial" panose="020B0604020202020204" pitchFamily="34" charset="0"/>
                </a:rPr>
                <a:t>&lt;10 </a:t>
              </a:r>
              <a:r>
                <a:rPr lang="es-ES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seg</a:t>
              </a:r>
              <a:r>
                <a:rPr lang="es-ES" sz="900" dirty="0">
                  <a:latin typeface="Arial" panose="020B0604020202020204" pitchFamily="34" charset="0"/>
                  <a:cs typeface="Arial" panose="020B0604020202020204" pitchFamily="34" charset="0"/>
                </a:rPr>
                <a:t> (+0 </a:t>
              </a:r>
              <a:r>
                <a:rPr lang="es-ES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pto</a:t>
              </a:r>
              <a:r>
                <a:rPr lang="es-ES" sz="900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7DB0D73E-19EF-A574-71F4-59B498607A82}"/>
                </a:ext>
              </a:extLst>
            </p:cNvPr>
            <p:cNvSpPr txBox="1"/>
            <p:nvPr/>
          </p:nvSpPr>
          <p:spPr>
            <a:xfrm>
              <a:off x="5632838" y="2708840"/>
              <a:ext cx="1023256" cy="41549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0" rIns="0" bIns="0" rtlCol="0">
              <a:spAutoFit/>
            </a:bodyPr>
            <a:lstStyle/>
            <a:p>
              <a:r>
                <a:rPr lang="es-ES" sz="900" dirty="0">
                  <a:latin typeface="Arial" panose="020B0604020202020204" pitchFamily="34" charset="0"/>
                  <a:cs typeface="Arial" panose="020B0604020202020204" pitchFamily="34" charset="0"/>
                </a:rPr>
                <a:t>10 </a:t>
              </a:r>
              <a:r>
                <a:rPr lang="es-ES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seg</a:t>
              </a:r>
              <a:r>
                <a:rPr lang="es-ES" sz="900" dirty="0">
                  <a:latin typeface="Arial" panose="020B0604020202020204" pitchFamily="34" charset="0"/>
                  <a:cs typeface="Arial" panose="020B0604020202020204" pitchFamily="34" charset="0"/>
                </a:rPr>
                <a:t> (+2 </a:t>
              </a:r>
              <a:r>
                <a:rPr lang="es-ES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pto</a:t>
              </a:r>
              <a:r>
                <a:rPr lang="es-ES" sz="900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  <a:p>
              <a:r>
                <a:rPr lang="es-ES" sz="900" dirty="0">
                  <a:latin typeface="Arial" panose="020B0604020202020204" pitchFamily="34" charset="0"/>
                  <a:cs typeface="Arial" panose="020B0604020202020204" pitchFamily="34" charset="0"/>
                </a:rPr>
                <a:t>3-9.99 </a:t>
              </a:r>
              <a:r>
                <a:rPr lang="es-ES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seg</a:t>
              </a:r>
              <a:r>
                <a:rPr lang="es-ES" sz="900" dirty="0">
                  <a:latin typeface="Arial" panose="020B0604020202020204" pitchFamily="34" charset="0"/>
                  <a:cs typeface="Arial" panose="020B0604020202020204" pitchFamily="34" charset="0"/>
                </a:rPr>
                <a:t> (+1 </a:t>
              </a:r>
              <a:r>
                <a:rPr lang="es-ES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pto</a:t>
              </a:r>
              <a:r>
                <a:rPr lang="es-ES" sz="900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  <a:p>
              <a:r>
                <a:rPr lang="es-ES" sz="900" dirty="0">
                  <a:latin typeface="Arial" panose="020B0604020202020204" pitchFamily="34" charset="0"/>
                  <a:cs typeface="Arial" panose="020B0604020202020204" pitchFamily="34" charset="0"/>
                </a:rPr>
                <a:t>&lt;3 </a:t>
              </a:r>
              <a:r>
                <a:rPr lang="es-ES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seg</a:t>
              </a:r>
              <a:r>
                <a:rPr lang="es-ES" sz="900" dirty="0">
                  <a:latin typeface="Arial" panose="020B0604020202020204" pitchFamily="34" charset="0"/>
                  <a:cs typeface="Arial" panose="020B0604020202020204" pitchFamily="34" charset="0"/>
                </a:rPr>
                <a:t> (+0 </a:t>
              </a:r>
              <a:r>
                <a:rPr lang="es-ES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pto</a:t>
              </a:r>
              <a:r>
                <a:rPr lang="es-ES" sz="900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15" name="CuadroTexto 14">
              <a:extLst>
                <a:ext uri="{FF2B5EF4-FFF2-40B4-BE49-F238E27FC236}">
                  <a16:creationId xmlns:a16="http://schemas.microsoft.com/office/drawing/2014/main" id="{949ED769-9278-3F8F-C222-7BF569A3ED00}"/>
                </a:ext>
              </a:extLst>
            </p:cNvPr>
            <p:cNvSpPr txBox="1"/>
            <p:nvPr/>
          </p:nvSpPr>
          <p:spPr>
            <a:xfrm>
              <a:off x="7746080" y="486262"/>
              <a:ext cx="1260785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0" rIns="0" bIns="0" rtlCol="0">
              <a:spAutoFit/>
            </a:bodyPr>
            <a:lstStyle/>
            <a:p>
              <a:r>
                <a:rPr lang="es-ES" sz="900" dirty="0">
                  <a:latin typeface="Arial" panose="020B0604020202020204" pitchFamily="34" charset="0"/>
                  <a:cs typeface="Arial" panose="020B0604020202020204" pitchFamily="34" charset="0"/>
                </a:rPr>
                <a:t>Ir a la prueba de la VM de los 4 metros</a:t>
              </a:r>
            </a:p>
          </p:txBody>
        </p:sp>
        <p:sp>
          <p:nvSpPr>
            <p:cNvPr id="17" name="CuadroTexto 16">
              <a:extLst>
                <a:ext uri="{FF2B5EF4-FFF2-40B4-BE49-F238E27FC236}">
                  <a16:creationId xmlns:a16="http://schemas.microsoft.com/office/drawing/2014/main" id="{0A8FB1FA-FA4D-A397-F4AF-5961BC893635}"/>
                </a:ext>
              </a:extLst>
            </p:cNvPr>
            <p:cNvSpPr txBox="1"/>
            <p:nvPr/>
          </p:nvSpPr>
          <p:spPr>
            <a:xfrm>
              <a:off x="7762626" y="1334615"/>
              <a:ext cx="1260785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0" rIns="0" bIns="0" rtlCol="0">
              <a:spAutoFit/>
            </a:bodyPr>
            <a:lstStyle/>
            <a:p>
              <a:r>
                <a:rPr lang="es-ES" sz="900" dirty="0">
                  <a:latin typeface="Arial" panose="020B0604020202020204" pitchFamily="34" charset="0"/>
                  <a:cs typeface="Arial" panose="020B0604020202020204" pitchFamily="34" charset="0"/>
                </a:rPr>
                <a:t>Ir a la prueba de la VM de los 4 metros</a:t>
              </a:r>
            </a:p>
          </p:txBody>
        </p:sp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9F39CC37-C461-2803-34F3-959A42E9ECB7}"/>
                </a:ext>
              </a:extLst>
            </p:cNvPr>
            <p:cNvSpPr txBox="1"/>
            <p:nvPr/>
          </p:nvSpPr>
          <p:spPr>
            <a:xfrm>
              <a:off x="4234607" y="3275080"/>
              <a:ext cx="2720046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0" rIns="0" bIns="0" rtlCol="0">
              <a:spAutoFit/>
            </a:bodyPr>
            <a:lstStyle/>
            <a:p>
              <a:r>
                <a:rPr lang="es-E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Prueba de la Velocidad de la Marcha</a:t>
              </a:r>
            </a:p>
          </p:txBody>
        </p:sp>
        <p:sp>
          <p:nvSpPr>
            <p:cNvPr id="20" name="CuadroTexto 19">
              <a:extLst>
                <a:ext uri="{FF2B5EF4-FFF2-40B4-BE49-F238E27FC236}">
                  <a16:creationId xmlns:a16="http://schemas.microsoft.com/office/drawing/2014/main" id="{0F09FBA1-D4FD-EA29-4BFD-55DEDC35104F}"/>
                </a:ext>
              </a:extLst>
            </p:cNvPr>
            <p:cNvSpPr txBox="1"/>
            <p:nvPr/>
          </p:nvSpPr>
          <p:spPr>
            <a:xfrm>
              <a:off x="4293548" y="3512253"/>
              <a:ext cx="2528783" cy="503590"/>
            </a:xfrm>
            <a:prstGeom prst="rect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</a:ln>
          </p:spPr>
          <p:txBody>
            <a:bodyPr wrap="square" lIns="72000" tIns="36000" rIns="36000" bIns="36000" rtlCol="0">
              <a:spAutoFit/>
            </a:bodyPr>
            <a:lstStyle/>
            <a:p>
              <a:pPr algn="ctr"/>
              <a:r>
                <a:rPr lang="es-ES" sz="1000" dirty="0">
                  <a:latin typeface="Arial" panose="020B0604020202020204" pitchFamily="34" charset="0"/>
                  <a:cs typeface="Arial" panose="020B0604020202020204" pitchFamily="34" charset="0"/>
                </a:rPr>
                <a:t>Medición del tiempo requerido para caminar 4 metros a ritmo normal </a:t>
              </a:r>
            </a:p>
            <a:p>
              <a:pPr algn="ctr"/>
              <a:r>
                <a:rPr lang="es-ES" sz="800" dirty="0">
                  <a:latin typeface="Arial" panose="020B0604020202020204" pitchFamily="34" charset="0"/>
                  <a:cs typeface="Arial" panose="020B0604020202020204" pitchFamily="34" charset="0"/>
                </a:rPr>
                <a:t>(el mejor de 2 intentos)</a:t>
              </a:r>
              <a:endParaRPr lang="es-ES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D2380802-8A36-B974-5FAB-185FC84B56D7}"/>
                </a:ext>
              </a:extLst>
            </p:cNvPr>
            <p:cNvSpPr txBox="1"/>
            <p:nvPr/>
          </p:nvSpPr>
          <p:spPr>
            <a:xfrm>
              <a:off x="7746079" y="3323346"/>
              <a:ext cx="1260785" cy="69249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0" rIns="0" bIns="0" rtlCol="0">
              <a:spAutoFit/>
            </a:bodyPr>
            <a:lstStyle/>
            <a:p>
              <a:r>
                <a:rPr lang="es-ES" sz="900" dirty="0">
                  <a:latin typeface="Arial" panose="020B0604020202020204" pitchFamily="34" charset="0"/>
                  <a:cs typeface="Arial" panose="020B0604020202020204" pitchFamily="34" charset="0"/>
                </a:rPr>
                <a:t>&lt;4.82 </a:t>
              </a:r>
              <a:r>
                <a:rPr lang="es-ES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seg</a:t>
              </a:r>
              <a:r>
                <a:rPr lang="es-ES" sz="900" dirty="0">
                  <a:latin typeface="Arial" panose="020B0604020202020204" pitchFamily="34" charset="0"/>
                  <a:cs typeface="Arial" panose="020B0604020202020204" pitchFamily="34" charset="0"/>
                </a:rPr>
                <a:t>         4 </a:t>
              </a:r>
              <a:r>
                <a:rPr lang="es-ES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pto</a:t>
              </a:r>
              <a:endParaRPr lang="es-E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s-ES" sz="900" dirty="0">
                  <a:latin typeface="Arial" panose="020B0604020202020204" pitchFamily="34" charset="0"/>
                  <a:cs typeface="Arial" panose="020B0604020202020204" pitchFamily="34" charset="0"/>
                </a:rPr>
                <a:t>4.82-6.20 </a:t>
              </a:r>
              <a:r>
                <a:rPr lang="es-ES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seg</a:t>
              </a:r>
              <a:r>
                <a:rPr lang="es-ES" sz="900" dirty="0">
                  <a:latin typeface="Arial" panose="020B0604020202020204" pitchFamily="34" charset="0"/>
                  <a:cs typeface="Arial" panose="020B0604020202020204" pitchFamily="34" charset="0"/>
                </a:rPr>
                <a:t>   3 </a:t>
              </a:r>
              <a:r>
                <a:rPr lang="es-ES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pto</a:t>
              </a:r>
              <a:endParaRPr lang="es-E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s-ES" sz="900" dirty="0">
                  <a:latin typeface="Arial" panose="020B0604020202020204" pitchFamily="34" charset="0"/>
                  <a:cs typeface="Arial" panose="020B0604020202020204" pitchFamily="34" charset="0"/>
                </a:rPr>
                <a:t>6.21-8.70 </a:t>
              </a:r>
              <a:r>
                <a:rPr lang="es-ES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seg</a:t>
              </a:r>
              <a:r>
                <a:rPr lang="es-ES" sz="900" dirty="0">
                  <a:latin typeface="Arial" panose="020B0604020202020204" pitchFamily="34" charset="0"/>
                  <a:cs typeface="Arial" panose="020B0604020202020204" pitchFamily="34" charset="0"/>
                </a:rPr>
                <a:t>   2 </a:t>
              </a:r>
              <a:r>
                <a:rPr lang="es-ES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pto</a:t>
              </a:r>
              <a:endParaRPr lang="es-E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s-ES" sz="900" dirty="0">
                  <a:latin typeface="Arial" panose="020B0604020202020204" pitchFamily="34" charset="0"/>
                  <a:cs typeface="Arial" panose="020B0604020202020204" pitchFamily="34" charset="0"/>
                </a:rPr>
                <a:t>&gt;8.7 </a:t>
              </a:r>
              <a:r>
                <a:rPr lang="es-ES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seg</a:t>
              </a:r>
              <a:r>
                <a:rPr lang="es-ES" sz="900" dirty="0">
                  <a:latin typeface="Arial" panose="020B0604020202020204" pitchFamily="34" charset="0"/>
                  <a:cs typeface="Arial" panose="020B0604020202020204" pitchFamily="34" charset="0"/>
                </a:rPr>
                <a:t>           1 </a:t>
              </a:r>
              <a:r>
                <a:rPr lang="es-ES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pto</a:t>
              </a:r>
              <a:endParaRPr lang="es-E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s-ES" sz="900" dirty="0">
                  <a:latin typeface="Arial" panose="020B0604020202020204" pitchFamily="34" charset="0"/>
                  <a:cs typeface="Arial" panose="020B0604020202020204" pitchFamily="34" charset="0"/>
                </a:rPr>
                <a:t>Incapaz             0 </a:t>
              </a:r>
              <a:r>
                <a:rPr lang="es-ES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pto</a:t>
              </a:r>
              <a:endParaRPr lang="es-E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CuadroTexto 21">
              <a:extLst>
                <a:ext uri="{FF2B5EF4-FFF2-40B4-BE49-F238E27FC236}">
                  <a16:creationId xmlns:a16="http://schemas.microsoft.com/office/drawing/2014/main" id="{1B5E3A63-1F52-5A4E-2036-2E19A99BB03D}"/>
                </a:ext>
              </a:extLst>
            </p:cNvPr>
            <p:cNvSpPr txBox="1"/>
            <p:nvPr/>
          </p:nvSpPr>
          <p:spPr>
            <a:xfrm>
              <a:off x="4328967" y="4849368"/>
              <a:ext cx="2350179" cy="184666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0" rIns="0" bIns="0" rtlCol="0">
              <a:spAutoFit/>
            </a:bodyPr>
            <a:lstStyle/>
            <a:p>
              <a:r>
                <a:rPr lang="es-E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Prueba de levantarse de la silla</a:t>
              </a:r>
            </a:p>
          </p:txBody>
        </p:sp>
        <p:sp>
          <p:nvSpPr>
            <p:cNvPr id="23" name="CuadroTexto 22">
              <a:extLst>
                <a:ext uri="{FF2B5EF4-FFF2-40B4-BE49-F238E27FC236}">
                  <a16:creationId xmlns:a16="http://schemas.microsoft.com/office/drawing/2014/main" id="{E5ACE080-A178-3849-6461-6BC87301DE39}"/>
                </a:ext>
              </a:extLst>
            </p:cNvPr>
            <p:cNvSpPr txBox="1"/>
            <p:nvPr/>
          </p:nvSpPr>
          <p:spPr>
            <a:xfrm>
              <a:off x="3906007" y="5096747"/>
              <a:ext cx="3110118" cy="534368"/>
            </a:xfrm>
            <a:prstGeom prst="rect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</a:ln>
          </p:spPr>
          <p:txBody>
            <a:bodyPr wrap="square" lIns="72000" tIns="36000" rIns="36000" bIns="36000" rtlCol="0">
              <a:spAutoFit/>
            </a:bodyPr>
            <a:lstStyle/>
            <a:p>
              <a:pPr algn="ctr"/>
              <a:r>
                <a:rPr lang="es-ES" sz="10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Pre-test</a:t>
              </a:r>
              <a:endParaRPr lang="es-ES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s-ES" sz="1000" dirty="0">
                  <a:latin typeface="Arial" panose="020B0604020202020204" pitchFamily="34" charset="0"/>
                  <a:cs typeface="Arial" panose="020B0604020202020204" pitchFamily="34" charset="0"/>
                </a:rPr>
                <a:t>La persona cruza los brazos contra su pecho y trata de ponerse de pie una vez desde la silla</a:t>
              </a:r>
            </a:p>
          </p:txBody>
        </p:sp>
        <p:sp>
          <p:nvSpPr>
            <p:cNvPr id="24" name="CuadroTexto 23">
              <a:extLst>
                <a:ext uri="{FF2B5EF4-FFF2-40B4-BE49-F238E27FC236}">
                  <a16:creationId xmlns:a16="http://schemas.microsoft.com/office/drawing/2014/main" id="{7108A52E-0CC8-C330-9C96-F09E8C9B6B9F}"/>
                </a:ext>
              </a:extLst>
            </p:cNvPr>
            <p:cNvSpPr txBox="1"/>
            <p:nvPr/>
          </p:nvSpPr>
          <p:spPr>
            <a:xfrm>
              <a:off x="7046861" y="5240800"/>
              <a:ext cx="475233" cy="1384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0" rIns="0" bIns="0" rtlCol="0">
              <a:spAutoFit/>
            </a:bodyPr>
            <a:lstStyle/>
            <a:p>
              <a:r>
                <a:rPr lang="es-ES" sz="900" dirty="0">
                  <a:latin typeface="Arial" panose="020B0604020202020204" pitchFamily="34" charset="0"/>
                  <a:cs typeface="Arial" panose="020B0604020202020204" pitchFamily="34" charset="0"/>
                </a:rPr>
                <a:t>incapaz</a:t>
              </a:r>
            </a:p>
          </p:txBody>
        </p:sp>
        <p:sp>
          <p:nvSpPr>
            <p:cNvPr id="25" name="CuadroTexto 24">
              <a:extLst>
                <a:ext uri="{FF2B5EF4-FFF2-40B4-BE49-F238E27FC236}">
                  <a16:creationId xmlns:a16="http://schemas.microsoft.com/office/drawing/2014/main" id="{343A2AED-4E52-25DA-24E2-2C4AA1BA5FF1}"/>
                </a:ext>
              </a:extLst>
            </p:cNvPr>
            <p:cNvSpPr txBox="1"/>
            <p:nvPr/>
          </p:nvSpPr>
          <p:spPr>
            <a:xfrm>
              <a:off x="7653298" y="5325612"/>
              <a:ext cx="959326" cy="1384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0" rIns="0" bIns="0" rtlCol="0">
              <a:spAutoFit/>
            </a:bodyPr>
            <a:lstStyle/>
            <a:p>
              <a:r>
                <a:rPr lang="es-ES" sz="900" dirty="0">
                  <a:latin typeface="Arial" panose="020B0604020202020204" pitchFamily="34" charset="0"/>
                  <a:cs typeface="Arial" panose="020B0604020202020204" pitchFamily="34" charset="0"/>
                </a:rPr>
                <a:t>Se para (0 </a:t>
              </a:r>
              <a:r>
                <a:rPr lang="es-ES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pto</a:t>
              </a:r>
              <a:r>
                <a:rPr lang="es-ES" sz="900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26" name="CuadroTexto 25">
              <a:extLst>
                <a:ext uri="{FF2B5EF4-FFF2-40B4-BE49-F238E27FC236}">
                  <a16:creationId xmlns:a16="http://schemas.microsoft.com/office/drawing/2014/main" id="{7A63F4EE-6D39-8C5A-0272-C18BAD9A87B5}"/>
                </a:ext>
              </a:extLst>
            </p:cNvPr>
            <p:cNvSpPr txBox="1"/>
            <p:nvPr/>
          </p:nvSpPr>
          <p:spPr>
            <a:xfrm>
              <a:off x="5557939" y="5719366"/>
              <a:ext cx="407358" cy="1384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0" rIns="0" bIns="0" rtlCol="0">
              <a:spAutoFit/>
            </a:bodyPr>
            <a:lstStyle/>
            <a:p>
              <a:r>
                <a:rPr lang="es-ES" sz="900" dirty="0">
                  <a:latin typeface="Arial" panose="020B0604020202020204" pitchFamily="34" charset="0"/>
                  <a:cs typeface="Arial" panose="020B0604020202020204" pitchFamily="34" charset="0"/>
                </a:rPr>
                <a:t>capaz</a:t>
              </a:r>
            </a:p>
          </p:txBody>
        </p:sp>
        <p:sp>
          <p:nvSpPr>
            <p:cNvPr id="27" name="CuadroTexto 26">
              <a:extLst>
                <a:ext uri="{FF2B5EF4-FFF2-40B4-BE49-F238E27FC236}">
                  <a16:creationId xmlns:a16="http://schemas.microsoft.com/office/drawing/2014/main" id="{74353D7D-0319-522D-BE2F-4BDB77E7CE18}"/>
                </a:ext>
              </a:extLst>
            </p:cNvPr>
            <p:cNvSpPr txBox="1"/>
            <p:nvPr/>
          </p:nvSpPr>
          <p:spPr>
            <a:xfrm>
              <a:off x="7653298" y="5843990"/>
              <a:ext cx="1645832" cy="69249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36000" tIns="0" rIns="0" bIns="0" rtlCol="0">
              <a:spAutoFit/>
            </a:bodyPr>
            <a:lstStyle/>
            <a:p>
              <a:r>
                <a:rPr lang="es-ES" sz="900" dirty="0">
                  <a:latin typeface="Arial" panose="020B0604020202020204" pitchFamily="34" charset="0"/>
                  <a:cs typeface="Arial" panose="020B0604020202020204" pitchFamily="34" charset="0"/>
                </a:rPr>
                <a:t>&lt;11.19 </a:t>
              </a:r>
              <a:r>
                <a:rPr lang="es-ES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seg</a:t>
              </a:r>
              <a:r>
                <a:rPr lang="es-ES" sz="900" dirty="0">
                  <a:latin typeface="Arial" panose="020B0604020202020204" pitchFamily="34" charset="0"/>
                  <a:cs typeface="Arial" panose="020B0604020202020204" pitchFamily="34" charset="0"/>
                </a:rPr>
                <a:t>              4 </a:t>
              </a:r>
              <a:r>
                <a:rPr lang="es-ES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pto</a:t>
              </a:r>
              <a:endParaRPr lang="es-E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s-ES" sz="900" dirty="0">
                  <a:latin typeface="Arial" panose="020B0604020202020204" pitchFamily="34" charset="0"/>
                  <a:cs typeface="Arial" panose="020B0604020202020204" pitchFamily="34" charset="0"/>
                </a:rPr>
                <a:t>11.20-13.69 </a:t>
              </a:r>
              <a:r>
                <a:rPr lang="es-ES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seg</a:t>
              </a:r>
              <a:r>
                <a:rPr lang="es-ES" sz="900" dirty="0">
                  <a:latin typeface="Arial" panose="020B0604020202020204" pitchFamily="34" charset="0"/>
                  <a:cs typeface="Arial" panose="020B0604020202020204" pitchFamily="34" charset="0"/>
                </a:rPr>
                <a:t>      3 </a:t>
              </a:r>
              <a:r>
                <a:rPr lang="es-ES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pto</a:t>
              </a:r>
              <a:endParaRPr lang="es-E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s-ES" sz="900" dirty="0">
                  <a:latin typeface="Arial" panose="020B0604020202020204" pitchFamily="34" charset="0"/>
                  <a:cs typeface="Arial" panose="020B0604020202020204" pitchFamily="34" charset="0"/>
                </a:rPr>
                <a:t>13.70-16.69 </a:t>
              </a:r>
              <a:r>
                <a:rPr lang="es-ES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seg</a:t>
              </a:r>
              <a:r>
                <a:rPr lang="es-ES" sz="900" dirty="0">
                  <a:latin typeface="Arial" panose="020B0604020202020204" pitchFamily="34" charset="0"/>
                  <a:cs typeface="Arial" panose="020B0604020202020204" pitchFamily="34" charset="0"/>
                </a:rPr>
                <a:t>      2 </a:t>
              </a:r>
              <a:r>
                <a:rPr lang="es-ES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pto</a:t>
              </a:r>
              <a:endParaRPr lang="es-E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s-ES" sz="900" dirty="0">
                  <a:latin typeface="Arial" panose="020B0604020202020204" pitchFamily="34" charset="0"/>
                  <a:cs typeface="Arial" panose="020B0604020202020204" pitchFamily="34" charset="0"/>
                </a:rPr>
                <a:t>&gt;16.7 </a:t>
              </a:r>
              <a:r>
                <a:rPr lang="es-ES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seg</a:t>
              </a:r>
              <a:r>
                <a:rPr lang="es-ES" sz="900" dirty="0">
                  <a:latin typeface="Arial" panose="020B0604020202020204" pitchFamily="34" charset="0"/>
                  <a:cs typeface="Arial" panose="020B0604020202020204" pitchFamily="34" charset="0"/>
                </a:rPr>
                <a:t>                1 </a:t>
              </a:r>
              <a:r>
                <a:rPr lang="es-ES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pto</a:t>
              </a:r>
              <a:endParaRPr lang="es-E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es-ES" sz="900" dirty="0">
                  <a:latin typeface="Arial" panose="020B0604020202020204" pitchFamily="34" charset="0"/>
                  <a:cs typeface="Arial" panose="020B0604020202020204" pitchFamily="34" charset="0"/>
                </a:rPr>
                <a:t>I&gt;60 </a:t>
              </a:r>
              <a:r>
                <a:rPr lang="es-ES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seg</a:t>
              </a:r>
              <a:r>
                <a:rPr lang="es-ES" sz="900" dirty="0">
                  <a:latin typeface="Arial" panose="020B0604020202020204" pitchFamily="34" charset="0"/>
                  <a:cs typeface="Arial" panose="020B0604020202020204" pitchFamily="34" charset="0"/>
                </a:rPr>
                <a:t> o incapaz  0 </a:t>
              </a:r>
              <a:r>
                <a:rPr lang="es-ES" sz="900" dirty="0" err="1">
                  <a:latin typeface="Arial" panose="020B0604020202020204" pitchFamily="34" charset="0"/>
                  <a:cs typeface="Arial" panose="020B0604020202020204" pitchFamily="34" charset="0"/>
                </a:rPr>
                <a:t>pto</a:t>
              </a:r>
              <a:endParaRPr lang="es-ES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CuadroTexto 28">
              <a:extLst>
                <a:ext uri="{FF2B5EF4-FFF2-40B4-BE49-F238E27FC236}">
                  <a16:creationId xmlns:a16="http://schemas.microsoft.com/office/drawing/2014/main" id="{D92FE6A3-CB06-ACC5-64D9-437224AB0CBD}"/>
                </a:ext>
              </a:extLst>
            </p:cNvPr>
            <p:cNvSpPr txBox="1"/>
            <p:nvPr/>
          </p:nvSpPr>
          <p:spPr>
            <a:xfrm>
              <a:off x="4293548" y="5924969"/>
              <a:ext cx="2445349" cy="842145"/>
            </a:xfrm>
            <a:prstGeom prst="rect">
              <a:avLst/>
            </a:prstGeom>
            <a:solidFill>
              <a:schemeClr val="bg1"/>
            </a:solidFill>
            <a:ln w="34925">
              <a:solidFill>
                <a:schemeClr val="tx1"/>
              </a:solidFill>
            </a:ln>
          </p:spPr>
          <p:txBody>
            <a:bodyPr wrap="square" lIns="72000" tIns="36000" rIns="36000" bIns="36000" rtlCol="0">
              <a:spAutoFit/>
            </a:bodyPr>
            <a:lstStyle/>
            <a:p>
              <a:pPr algn="ctr"/>
              <a:r>
                <a:rPr lang="es-E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5 repeticiones</a:t>
              </a:r>
            </a:p>
            <a:p>
              <a:pPr algn="ctr"/>
              <a:r>
                <a:rPr lang="es-ES" sz="1000" dirty="0">
                  <a:latin typeface="Arial" panose="020B0604020202020204" pitchFamily="34" charset="0"/>
                  <a:cs typeface="Arial" panose="020B0604020202020204" pitchFamily="34" charset="0"/>
                </a:rPr>
                <a:t>Medir el tiempo requerido para realizar 5 levantamientos como el </a:t>
              </a:r>
              <a:r>
                <a:rPr lang="es-ES" sz="1000" dirty="0" err="1">
                  <a:latin typeface="Arial" panose="020B0604020202020204" pitchFamily="34" charset="0"/>
                  <a:cs typeface="Arial" panose="020B0604020202020204" pitchFamily="34" charset="0"/>
                </a:rPr>
                <a:t>pre-test</a:t>
              </a:r>
              <a:r>
                <a:rPr lang="es-ES" sz="1000" dirty="0">
                  <a:latin typeface="Arial" panose="020B0604020202020204" pitchFamily="34" charset="0"/>
                  <a:cs typeface="Arial" panose="020B0604020202020204" pitchFamily="34" charset="0"/>
                </a:rPr>
                <a:t> (hasta una posición erguida tan rápido como le sea posible, sin el uso de sus brazos)</a:t>
              </a:r>
            </a:p>
          </p:txBody>
        </p:sp>
      </p:grpSp>
      <p:pic>
        <p:nvPicPr>
          <p:cNvPr id="3" name="Imagen 2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70C55F20-7FDF-573B-20E3-4F0FDA546B0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627" b="-3567"/>
          <a:stretch/>
        </p:blipFill>
        <p:spPr>
          <a:xfrm>
            <a:off x="128415" y="200034"/>
            <a:ext cx="1393083" cy="842145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B979D62B-5595-DF7A-F986-68A0C3CCEEA8}"/>
              </a:ext>
            </a:extLst>
          </p:cNvPr>
          <p:cNvSpPr txBox="1"/>
          <p:nvPr/>
        </p:nvSpPr>
        <p:spPr>
          <a:xfrm>
            <a:off x="7059" y="4089458"/>
            <a:ext cx="3043011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800" b="1" i="1" u="none" strike="noStrike" baseline="0" dirty="0">
                <a:solidFill>
                  <a:srgbClr val="000000"/>
                </a:solidFill>
              </a:rPr>
              <a:t>Bibliografía</a:t>
            </a:r>
            <a:r>
              <a:rPr lang="es-ES" sz="800" b="0" i="0" u="none" strike="noStrike" baseline="0" dirty="0">
                <a:solidFill>
                  <a:srgbClr val="000000"/>
                </a:solidFill>
              </a:rPr>
              <a:t>:</a:t>
            </a:r>
          </a:p>
          <a:p>
            <a:endParaRPr lang="es-ES" sz="800" b="0" i="0" u="none" strike="noStrike" baseline="0" dirty="0">
              <a:solidFill>
                <a:srgbClr val="0000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800" b="0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Guralnik</a:t>
            </a:r>
            <a:r>
              <a:rPr lang="es-ES" sz="8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JM, </a:t>
            </a:r>
            <a:r>
              <a:rPr lang="es-ES" sz="800" b="0" i="1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et al</a:t>
            </a:r>
            <a:r>
              <a:rPr lang="es-ES" sz="8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s-ES" sz="800" b="0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Lower</a:t>
            </a:r>
            <a:r>
              <a:rPr lang="es-ES" sz="8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s-ES" sz="800" b="0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extremity</a:t>
            </a:r>
            <a:r>
              <a:rPr lang="es-ES" sz="8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s-ES" sz="800" b="0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function</a:t>
            </a:r>
            <a:r>
              <a:rPr lang="es-ES" sz="8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and </a:t>
            </a:r>
            <a:r>
              <a:rPr lang="es-ES" sz="800" b="0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subsequent</a:t>
            </a:r>
            <a:r>
              <a:rPr lang="es-ES" sz="8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s-ES" sz="800" b="0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disability</a:t>
            </a:r>
            <a:r>
              <a:rPr lang="es-ES" sz="8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es-ES" sz="800" b="0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consistency</a:t>
            </a:r>
            <a:r>
              <a:rPr lang="es-ES" sz="8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s-ES" sz="800" b="0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across</a:t>
            </a:r>
            <a:r>
              <a:rPr lang="es-ES" sz="8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s-ES" sz="800" b="0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studies</a:t>
            </a:r>
            <a:r>
              <a:rPr lang="es-ES" sz="8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predictive </a:t>
            </a:r>
            <a:r>
              <a:rPr lang="es-ES" sz="800" b="0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models</a:t>
            </a:r>
            <a:r>
              <a:rPr lang="es-ES" sz="8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and </a:t>
            </a:r>
            <a:r>
              <a:rPr lang="es-ES" sz="800" b="0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value</a:t>
            </a:r>
            <a:r>
              <a:rPr lang="es-ES" sz="8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s-ES" sz="800" b="0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of</a:t>
            </a:r>
            <a:r>
              <a:rPr lang="es-ES" sz="8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s-ES" sz="800" b="0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gait</a:t>
            </a:r>
            <a:r>
              <a:rPr lang="es-ES" sz="8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s-ES" sz="800" b="0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speed</a:t>
            </a:r>
            <a:r>
              <a:rPr lang="es-ES" sz="8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alone </a:t>
            </a:r>
            <a:r>
              <a:rPr lang="es-ES" sz="800" b="0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compared</a:t>
            </a:r>
            <a:r>
              <a:rPr lang="es-ES" sz="8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s-ES" sz="800" b="0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with</a:t>
            </a:r>
            <a:r>
              <a:rPr lang="es-ES" sz="8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s-ES" sz="800" b="0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es-ES" sz="8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short </a:t>
            </a:r>
            <a:r>
              <a:rPr lang="es-ES" sz="800" b="0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physical</a:t>
            </a:r>
            <a:r>
              <a:rPr lang="es-ES" sz="8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performance </a:t>
            </a:r>
            <a:r>
              <a:rPr lang="es-ES" sz="800" b="0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battery</a:t>
            </a:r>
            <a:r>
              <a:rPr lang="es-ES" sz="8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J </a:t>
            </a:r>
            <a:r>
              <a:rPr lang="es-ES" sz="800" b="0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Gerontol</a:t>
            </a:r>
            <a:r>
              <a:rPr lang="es-ES" sz="8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 </a:t>
            </a:r>
            <a:r>
              <a:rPr lang="es-ES" sz="800" b="0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Biol</a:t>
            </a:r>
            <a:r>
              <a:rPr lang="es-ES" sz="8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s-ES" sz="800" b="0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Sci</a:t>
            </a:r>
            <a:r>
              <a:rPr lang="es-ES" sz="8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s-ES" sz="800" b="0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Med</a:t>
            </a:r>
            <a:r>
              <a:rPr lang="es-ES" sz="8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s-ES" sz="800" b="0" i="0" u="none" strike="noStrike" baseline="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Sci</a:t>
            </a:r>
            <a:r>
              <a:rPr lang="es-ES" sz="800" b="0" i="0" u="none" strike="noStrike" baseline="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2000;55(4):M221-231.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800" b="0" i="0" u="none" strike="noStrike" baseline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800" b="0" i="0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Abizanda</a:t>
            </a:r>
            <a:r>
              <a:rPr lang="es-ES" sz="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 Soler P, </a:t>
            </a:r>
            <a:r>
              <a:rPr lang="es-ES" sz="800" b="0" i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et al</a:t>
            </a:r>
            <a:r>
              <a:rPr lang="es-ES" sz="8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</a:rPr>
              <a:t>. Valores normativos de instrumentos de valoración funcional en ancianos españoles: estudio FRADEA. Aten Primaria. 2012 Mar;44(3):162-71.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Cabrero-García J, </a:t>
            </a:r>
            <a:r>
              <a:rPr lang="es-ES" sz="8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et al</a:t>
            </a:r>
            <a:r>
              <a:rPr lang="es-E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Valores de referencia de la Short </a:t>
            </a:r>
            <a:r>
              <a:rPr lang="es-ES" sz="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Physical</a:t>
            </a:r>
            <a:r>
              <a:rPr lang="es-E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Performance </a:t>
            </a:r>
            <a:r>
              <a:rPr lang="es-ES" sz="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Battery</a:t>
            </a:r>
            <a:r>
              <a:rPr lang="es-E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para pacientes de 70 y más años en atención primaria de salud. Aten Primaria. 2012;44:540-548.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Rodríguez-Mañas L, et al; MID-</a:t>
            </a:r>
            <a:r>
              <a:rPr lang="es-ES" sz="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Frail</a:t>
            </a:r>
            <a:r>
              <a:rPr lang="es-E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s-ES" sz="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Consortium</a:t>
            </a:r>
            <a:r>
              <a:rPr lang="es-E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s-ES" sz="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An</a:t>
            </a:r>
            <a:r>
              <a:rPr lang="es-E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s-ES" sz="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evaluation</a:t>
            </a:r>
            <a:r>
              <a:rPr lang="es-E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s-ES" sz="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of</a:t>
            </a:r>
            <a:r>
              <a:rPr lang="es-E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s-ES" sz="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es-E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s-ES" sz="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effectiveness</a:t>
            </a:r>
            <a:r>
              <a:rPr lang="es-E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s-ES" sz="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of</a:t>
            </a:r>
            <a:r>
              <a:rPr lang="es-E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 </a:t>
            </a:r>
            <a:r>
              <a:rPr lang="es-ES" sz="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multi-modal</a:t>
            </a:r>
            <a:r>
              <a:rPr lang="es-E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s-ES" sz="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intervention</a:t>
            </a:r>
            <a:r>
              <a:rPr lang="es-E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in </a:t>
            </a:r>
            <a:r>
              <a:rPr lang="es-ES" sz="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frail</a:t>
            </a:r>
            <a:r>
              <a:rPr lang="es-E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and </a:t>
            </a:r>
            <a:r>
              <a:rPr lang="es-ES" sz="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pre-frail</a:t>
            </a:r>
            <a:r>
              <a:rPr lang="es-E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s-ES" sz="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older</a:t>
            </a:r>
            <a:r>
              <a:rPr lang="es-E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s-ES" sz="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people</a:t>
            </a:r>
            <a:r>
              <a:rPr lang="es-E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s-ES" sz="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with</a:t>
            </a:r>
            <a:r>
              <a:rPr lang="es-E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s-ES" sz="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type</a:t>
            </a:r>
            <a:r>
              <a:rPr lang="es-E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2 diabetes--</a:t>
            </a:r>
            <a:r>
              <a:rPr lang="es-ES" sz="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es-E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MID-</a:t>
            </a:r>
            <a:r>
              <a:rPr lang="es-ES" sz="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Frail</a:t>
            </a:r>
            <a:r>
              <a:rPr lang="es-E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s-ES" sz="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study</a:t>
            </a:r>
            <a:r>
              <a:rPr lang="es-E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es-ES" sz="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study</a:t>
            </a:r>
            <a:r>
              <a:rPr lang="es-E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s-ES" sz="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protocol</a:t>
            </a:r>
            <a:r>
              <a:rPr lang="es-E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s-ES" sz="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for</a:t>
            </a:r>
            <a:r>
              <a:rPr lang="es-E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 </a:t>
            </a:r>
            <a:r>
              <a:rPr lang="es-ES" sz="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randomised</a:t>
            </a:r>
            <a:r>
              <a:rPr lang="es-E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s-ES" sz="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controlled</a:t>
            </a:r>
            <a:r>
              <a:rPr lang="es-E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trial. </a:t>
            </a:r>
            <a:r>
              <a:rPr lang="es-ES" sz="8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Trials</a:t>
            </a:r>
            <a:r>
              <a:rPr lang="es-ES" sz="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2014 Jan 24;15:34. 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A2EB1DCE-86BC-F157-6AC9-1CF0908E318C}"/>
              </a:ext>
            </a:extLst>
          </p:cNvPr>
          <p:cNvSpPr txBox="1"/>
          <p:nvPr/>
        </p:nvSpPr>
        <p:spPr>
          <a:xfrm>
            <a:off x="172238" y="1814435"/>
            <a:ext cx="3715236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100" dirty="0">
                <a:latin typeface="Amasis MT Pro Black" panose="02040A04050005020304" pitchFamily="18" charset="0"/>
              </a:rPr>
              <a:t>SPPB: </a:t>
            </a:r>
          </a:p>
          <a:p>
            <a:endParaRPr lang="es-ES" dirty="0"/>
          </a:p>
          <a:p>
            <a:r>
              <a:rPr lang="es-ES" sz="2000" dirty="0">
                <a:latin typeface="Amasis MT Pro" panose="02040504050005020304" pitchFamily="18" charset="0"/>
              </a:rPr>
              <a:t>score</a:t>
            </a:r>
            <a:r>
              <a:rPr lang="es-ES" sz="2000" dirty="0">
                <a:latin typeface="Amasis MT Pro Black" panose="02040A04050005020304" pitchFamily="18" charset="0"/>
              </a:rPr>
              <a:t> </a:t>
            </a:r>
            <a:r>
              <a:rPr lang="es-ES" sz="2000" b="1" dirty="0">
                <a:latin typeface="Amasis MT Pro Black" panose="02040A04050005020304" pitchFamily="18" charset="0"/>
              </a:rPr>
              <a:t>&lt;10 </a:t>
            </a:r>
            <a:r>
              <a:rPr lang="es-ES" sz="2000" dirty="0">
                <a:latin typeface="Amasis MT Pro Black" panose="02040A04050005020304" pitchFamily="18" charset="0"/>
                <a:sym typeface="Wingdings" panose="05000000000000000000" pitchFamily="2" charset="2"/>
              </a:rPr>
              <a:t> </a:t>
            </a:r>
            <a:r>
              <a:rPr lang="es-ES" sz="2000" b="1" dirty="0">
                <a:latin typeface="Amasis MT Pro Black" panose="02040A04050005020304" pitchFamily="18" charset="0"/>
                <a:sym typeface="Wingdings" panose="05000000000000000000" pitchFamily="2" charset="2"/>
              </a:rPr>
              <a:t>FRAGILIDAD</a:t>
            </a:r>
            <a:endParaRPr lang="es-ES" sz="2000" b="1" dirty="0">
              <a:latin typeface="Amasis MT Pro Black" panose="02040A040500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18162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417</Words>
  <Application>Microsoft Office PowerPoint</Application>
  <PresentationFormat>Panorámica</PresentationFormat>
  <Paragraphs>49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Amasis MT Pro</vt:lpstr>
      <vt:lpstr>Amasis MT Pro Black</vt:lpstr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Laura Romera</dc:creator>
  <cp:lastModifiedBy>Laura Romera</cp:lastModifiedBy>
  <cp:revision>3</cp:revision>
  <dcterms:created xsi:type="dcterms:W3CDTF">2023-08-12T07:37:39Z</dcterms:created>
  <dcterms:modified xsi:type="dcterms:W3CDTF">2023-11-22T16:29:21Z</dcterms:modified>
</cp:coreProperties>
</file>